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 Condensed Bold" charset="1" panose="00000806000000000000"/>
      <p:regular r:id="rId16"/>
    </p:embeddedFont>
    <p:embeddedFont>
      <p:font typeface="Barlow Condensed" charset="1" panose="00000506000000000000"/>
      <p:regular r:id="rId17"/>
    </p:embeddedFont>
    <p:embeddedFont>
      <p:font typeface="Open Sans" charset="1" panose="00000000000000000000"/>
      <p:regular r:id="rId18"/>
    </p:embeddedFont>
    <p:embeddedFont>
      <p:font typeface="Arimo Bold" charset="1" panose="020B0704020202020204"/>
      <p:regular r:id="rId19"/>
    </p:embeddedFont>
    <p:embeddedFont>
      <p:font typeface="Open Sans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5.jpeg" Type="http://schemas.openxmlformats.org/officeDocument/2006/relationships/image"/><Relationship Id="rId5" Target="../media/VAGS6Pz8kPo.mp4" Type="http://schemas.openxmlformats.org/officeDocument/2006/relationships/video"/><Relationship Id="rId6" Target="../media/VAGS6Pz8kPo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jpe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53878" y="2309414"/>
            <a:ext cx="6194657" cy="5796776"/>
          </a:xfrm>
          <a:custGeom>
            <a:avLst/>
            <a:gdLst/>
            <a:ahLst/>
            <a:cxnLst/>
            <a:rect r="r" b="b" t="t" l="l"/>
            <a:pathLst>
              <a:path h="5796776" w="6194657">
                <a:moveTo>
                  <a:pt x="0" y="0"/>
                </a:moveTo>
                <a:lnTo>
                  <a:pt x="6194657" y="0"/>
                </a:lnTo>
                <a:lnTo>
                  <a:pt x="6194657" y="5796776"/>
                </a:lnTo>
                <a:lnTo>
                  <a:pt x="0" y="5796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929" r="-1318" b="-228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654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4" y="0"/>
                </a:lnTo>
                <a:lnTo>
                  <a:pt x="2346994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48075" y="2047016"/>
            <a:ext cx="2400460" cy="2252432"/>
          </a:xfrm>
          <a:custGeom>
            <a:avLst/>
            <a:gdLst/>
            <a:ahLst/>
            <a:cxnLst/>
            <a:rect r="r" b="b" t="t" l="l"/>
            <a:pathLst>
              <a:path h="2252432" w="2400460">
                <a:moveTo>
                  <a:pt x="0" y="0"/>
                </a:moveTo>
                <a:lnTo>
                  <a:pt x="2400460" y="0"/>
                </a:lnTo>
                <a:lnTo>
                  <a:pt x="2400460" y="2252432"/>
                </a:lnTo>
                <a:lnTo>
                  <a:pt x="0" y="2252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88657"/>
            <a:ext cx="10597715" cy="264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1"/>
              </a:lnSpc>
            </a:pPr>
            <a:r>
              <a:rPr lang="en-US" sz="7134" b="tru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AI Based System For Real-Time </a:t>
            </a:r>
            <a:r>
              <a:rPr lang="en-US" sz="7134" b="true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Accident Severity Detection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751592"/>
            <a:ext cx="2709223" cy="2384736"/>
            <a:chOff x="0" y="0"/>
            <a:chExt cx="3612297" cy="3179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2297" cy="2204865"/>
            </a:xfrm>
            <a:custGeom>
              <a:avLst/>
              <a:gdLst/>
              <a:ahLst/>
              <a:cxnLst/>
              <a:rect r="r" b="b" t="t" l="l"/>
              <a:pathLst>
                <a:path h="2204865" w="3612297">
                  <a:moveTo>
                    <a:pt x="0" y="0"/>
                  </a:moveTo>
                  <a:lnTo>
                    <a:pt x="3612297" y="0"/>
                  </a:lnTo>
                  <a:lnTo>
                    <a:pt x="3612297" y="2204865"/>
                  </a:lnTo>
                  <a:lnTo>
                    <a:pt x="0" y="2204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0622" r="0" b="-3321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15772" y="2014365"/>
              <a:ext cx="1980753" cy="1165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39"/>
                </a:lnSpc>
              </a:pPr>
              <a:r>
                <a:rPr lang="en-US" b="true" sz="4837">
                  <a:solidFill>
                    <a:srgbClr val="000000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VISION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28700" y="8460178"/>
            <a:ext cx="118365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737923" y="8658351"/>
            <a:ext cx="4001884" cy="1266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Nora Alshahrani</a:t>
            </a: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</a:p>
          <a:p>
            <a:pPr algn="l">
              <a:lnSpc>
                <a:spcPts val="5119"/>
              </a:lnSpc>
            </a:pP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Nada Alotaibi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7519" y="8658353"/>
            <a:ext cx="3252962" cy="126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9"/>
              </a:lnSpc>
            </a:pP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Amal Alqahtani</a:t>
            </a:r>
          </a:p>
          <a:p>
            <a:pPr algn="just">
              <a:lnSpc>
                <a:spcPts val="5119"/>
              </a:lnSpc>
            </a:pP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Lana Alasim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7727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5564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6873" t="7473" r="17876" b="0"/>
          <a:stretch>
            <a:fillRect/>
          </a:stretch>
        </p:blipFill>
        <p:spPr>
          <a:xfrm flipH="false" flipV="false" rot="0">
            <a:off x="4018331" y="1028700"/>
            <a:ext cx="9840019" cy="87208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71004" y="1710441"/>
            <a:ext cx="1836115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54469" y="1555653"/>
            <a:ext cx="4893363" cy="7712172"/>
            <a:chOff x="0" y="0"/>
            <a:chExt cx="6524484" cy="1028289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651" t="0" r="25651" b="0"/>
            <a:stretch>
              <a:fillRect/>
            </a:stretch>
          </p:blipFill>
          <p:spPr>
            <a:xfrm flipH="false" flipV="false">
              <a:off x="0" y="0"/>
              <a:ext cx="6524484" cy="1028289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676013" y="3267271"/>
            <a:ext cx="10213609" cy="108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Delays in detecting and responding to traffic accidents slow emergency response times and increase the risk.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21539" y="389536"/>
            <a:ext cx="2852111" cy="705899"/>
          </a:xfrm>
          <a:custGeom>
            <a:avLst/>
            <a:gdLst/>
            <a:ahLst/>
            <a:cxnLst/>
            <a:rect r="r" b="b" t="t" l="l"/>
            <a:pathLst>
              <a:path h="705899" w="2852111">
                <a:moveTo>
                  <a:pt x="0" y="0"/>
                </a:moveTo>
                <a:lnTo>
                  <a:pt x="2852111" y="0"/>
                </a:lnTo>
                <a:lnTo>
                  <a:pt x="2852111" y="705898"/>
                </a:lnTo>
                <a:lnTo>
                  <a:pt x="0" y="705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118" r="-1318" b="-264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5538" y="4842709"/>
            <a:ext cx="11266989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6013" y="6113980"/>
            <a:ext cx="11266989" cy="333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Develop a real-time traffic accident detection system using street cameras and AI technology. The system will employ YOLOv8 to automatically detect and classify accidents into three severity levels: mild, moderate, and severe. Additionally, it will identify damaged vehicles and fallen individuals for comprehensive incident reporting.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6013" y="1994096"/>
            <a:ext cx="11266989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02995" y="1982793"/>
            <a:ext cx="12748988" cy="7683849"/>
          </a:xfrm>
          <a:custGeom>
            <a:avLst/>
            <a:gdLst/>
            <a:ahLst/>
            <a:cxnLst/>
            <a:rect r="r" b="b" t="t" l="l"/>
            <a:pathLst>
              <a:path h="7683849" w="12748988">
                <a:moveTo>
                  <a:pt x="0" y="0"/>
                </a:moveTo>
                <a:lnTo>
                  <a:pt x="12748987" y="0"/>
                </a:lnTo>
                <a:lnTo>
                  <a:pt x="12748987" y="7683849"/>
                </a:lnTo>
                <a:lnTo>
                  <a:pt x="0" y="7683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22396" y="864001"/>
            <a:ext cx="7043208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SOLUTION ARCHITECT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92819"/>
            <a:ext cx="3932349" cy="9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5"/>
              </a:lnSpc>
            </a:pPr>
            <a:r>
              <a:rPr lang="en-US" b="true" sz="6495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VISION 2030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529743"/>
            <a:ext cx="6171652" cy="253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Traffic Safety Improvement</a:t>
            </a:r>
          </a:p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Advanced Technologies</a:t>
            </a:r>
          </a:p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Economic Growth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53445" y="1777140"/>
            <a:ext cx="9599089" cy="5918623"/>
          </a:xfrm>
          <a:custGeom>
            <a:avLst/>
            <a:gdLst/>
            <a:ahLst/>
            <a:cxnLst/>
            <a:rect r="r" b="b" t="t" l="l"/>
            <a:pathLst>
              <a:path h="5918623" w="9599089">
                <a:moveTo>
                  <a:pt x="0" y="0"/>
                </a:moveTo>
                <a:lnTo>
                  <a:pt x="9599089" y="0"/>
                </a:lnTo>
                <a:lnTo>
                  <a:pt x="9599089" y="5918624"/>
                </a:lnTo>
                <a:lnTo>
                  <a:pt x="0" y="5918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06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039188"/>
            <a:ext cx="15545218" cy="1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5515"/>
              </a:lnSpc>
            </a:pPr>
            <a:r>
              <a:rPr lang="ar-EG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"نحن نعيش في عصر الثورة الصناعية الرابعة، وهي ثورة تعتمد على التكنولوجيا والبيانات، وإذا لم نواكب هذه الثورة، سنتأخر كثيرًا عن العالم"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53265" y="2045194"/>
            <a:ext cx="2120652" cy="1421500"/>
          </a:xfrm>
          <a:custGeom>
            <a:avLst/>
            <a:gdLst/>
            <a:ahLst/>
            <a:cxnLst/>
            <a:rect r="r" b="b" t="t" l="l"/>
            <a:pathLst>
              <a:path h="1421500" w="2120652">
                <a:moveTo>
                  <a:pt x="0" y="0"/>
                </a:moveTo>
                <a:lnTo>
                  <a:pt x="2120653" y="0"/>
                </a:lnTo>
                <a:lnTo>
                  <a:pt x="2120653" y="1421500"/>
                </a:lnTo>
                <a:lnTo>
                  <a:pt x="0" y="142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67897" y="2187279"/>
            <a:ext cx="3498281" cy="3023046"/>
            <a:chOff x="0" y="0"/>
            <a:chExt cx="4664375" cy="403072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8484" r="0" b="603"/>
            <a:stretch>
              <a:fillRect/>
            </a:stretch>
          </p:blipFill>
          <p:spPr>
            <a:xfrm flipH="false" flipV="false">
              <a:off x="0" y="0"/>
              <a:ext cx="4664375" cy="403072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371558" y="5881788"/>
            <a:ext cx="3394621" cy="3132255"/>
            <a:chOff x="0" y="0"/>
            <a:chExt cx="4526161" cy="417634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19839" t="0" r="19839" b="0"/>
            <a:stretch>
              <a:fillRect/>
            </a:stretch>
          </p:blipFill>
          <p:spPr>
            <a:xfrm flipH="false" flipV="false">
              <a:off x="0" y="0"/>
              <a:ext cx="4526161" cy="417634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3070979" y="3467301"/>
            <a:ext cx="4148756" cy="3352397"/>
          </a:xfrm>
          <a:custGeom>
            <a:avLst/>
            <a:gdLst/>
            <a:ahLst/>
            <a:cxnLst/>
            <a:rect r="r" b="b" t="t" l="l"/>
            <a:pathLst>
              <a:path h="3352397" w="4148756">
                <a:moveTo>
                  <a:pt x="0" y="0"/>
                </a:moveTo>
                <a:lnTo>
                  <a:pt x="4148756" y="0"/>
                </a:lnTo>
                <a:lnTo>
                  <a:pt x="4148756" y="3352398"/>
                </a:lnTo>
                <a:lnTo>
                  <a:pt x="0" y="3352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940" t="0" r="-1285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903784"/>
            <a:ext cx="412551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53532"/>
            <a:ext cx="6097022" cy="95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456" indent="-271728" lvl="1">
              <a:lnSpc>
                <a:spcPts val="3851"/>
              </a:lnSpc>
              <a:buFont typeface="Arial"/>
              <a:buChar char="•"/>
            </a:pPr>
            <a:r>
              <a:rPr lang="en-US" sz="251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Roboflow: Accident Severity Dataset</a:t>
            </a:r>
          </a:p>
          <a:p>
            <a:pPr algn="l" marL="543456" indent="-271728" lvl="1">
              <a:lnSpc>
                <a:spcPts val="3851"/>
              </a:lnSpc>
              <a:buFont typeface="Arial"/>
              <a:buChar char="•"/>
            </a:pPr>
            <a:r>
              <a:rPr lang="en-US" sz="251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YouTube: Accident Videos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15034"/>
            <a:ext cx="5796526" cy="68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 Source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524585"/>
            <a:ext cx="7937287" cy="192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456" indent="-271728" lvl="1">
              <a:lnSpc>
                <a:spcPts val="3851"/>
              </a:lnSpc>
              <a:buFont typeface="Arial"/>
              <a:buChar char="•"/>
            </a:pPr>
            <a:r>
              <a:rPr lang="en-US" sz="251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Augmentation: such as Greyscale, Noise, Blur, Cutout and Brightness.</a:t>
            </a:r>
          </a:p>
          <a:p>
            <a:pPr algn="l" marL="543456" indent="-271728" lvl="1">
              <a:lnSpc>
                <a:spcPts val="3851"/>
              </a:lnSpc>
              <a:buFont typeface="Arial"/>
              <a:buChar char="•"/>
            </a:pPr>
            <a:r>
              <a:rPr lang="en-US" sz="251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Annotation: Labeled images for object detection and classification.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953033"/>
            <a:ext cx="5950516" cy="51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305430"/>
            <a:ext cx="6097022" cy="95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456" indent="-271728" lvl="1">
              <a:lnSpc>
                <a:spcPts val="3851"/>
              </a:lnSpc>
              <a:buFont typeface="Arial"/>
              <a:buChar char="•"/>
            </a:pPr>
            <a:r>
              <a:rPr lang="en-US" sz="251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Total Images: 8,221</a:t>
            </a:r>
          </a:p>
          <a:p>
            <a:pPr algn="l" marL="543456" indent="-271728" lvl="1">
              <a:lnSpc>
                <a:spcPts val="3851"/>
              </a:lnSpc>
              <a:buFont typeface="Arial"/>
              <a:buChar char="•"/>
            </a:pPr>
            <a:r>
              <a:rPr lang="en-US" sz="251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Classes: 3 (Mild, Moderate, Severe)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695565"/>
            <a:ext cx="6412486" cy="51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61493"/>
            <a:ext cx="412551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320468"/>
            <a:ext cx="10849217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YOLOv8 ( Pre-trained Model, Fine-tuning ) : 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Object of interest: Accidents, Cars, Trucks and  People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715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4142" y="5922297"/>
            <a:ext cx="951775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Generative AI (OpenAI): Report Generation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877917" y="2140160"/>
            <a:ext cx="3342395" cy="33423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330647" y="5177249"/>
            <a:ext cx="4429819" cy="2480698"/>
          </a:xfrm>
          <a:custGeom>
            <a:avLst/>
            <a:gdLst/>
            <a:ahLst/>
            <a:cxnLst/>
            <a:rect r="r" b="b" t="t" l="l"/>
            <a:pathLst>
              <a:path h="2480698" w="4429819">
                <a:moveTo>
                  <a:pt x="0" y="0"/>
                </a:moveTo>
                <a:lnTo>
                  <a:pt x="4429818" y="0"/>
                </a:lnTo>
                <a:lnTo>
                  <a:pt x="4429818" y="2480698"/>
                </a:lnTo>
                <a:lnTo>
                  <a:pt x="0" y="248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5972" y="2306615"/>
            <a:ext cx="4841391" cy="3048975"/>
          </a:xfrm>
          <a:custGeom>
            <a:avLst/>
            <a:gdLst/>
            <a:ahLst/>
            <a:cxnLst/>
            <a:rect r="r" b="b" t="t" l="l"/>
            <a:pathLst>
              <a:path h="3048975" w="4841391">
                <a:moveTo>
                  <a:pt x="0" y="0"/>
                </a:moveTo>
                <a:lnTo>
                  <a:pt x="4841391" y="0"/>
                </a:lnTo>
                <a:lnTo>
                  <a:pt x="4841391" y="3048975"/>
                </a:lnTo>
                <a:lnTo>
                  <a:pt x="0" y="3048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5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81632" y="5599427"/>
            <a:ext cx="4852778" cy="3470690"/>
          </a:xfrm>
          <a:custGeom>
            <a:avLst/>
            <a:gdLst/>
            <a:ahLst/>
            <a:cxnLst/>
            <a:rect r="r" b="b" t="t" l="l"/>
            <a:pathLst>
              <a:path h="3470690" w="4852778">
                <a:moveTo>
                  <a:pt x="0" y="0"/>
                </a:moveTo>
                <a:lnTo>
                  <a:pt x="4852778" y="0"/>
                </a:lnTo>
                <a:lnTo>
                  <a:pt x="4852778" y="3470691"/>
                </a:lnTo>
                <a:lnTo>
                  <a:pt x="0" y="3470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06516"/>
            <a:ext cx="455634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08291"/>
            <a:ext cx="74509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Lack of local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74260"/>
            <a:ext cx="31727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 quality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936615"/>
            <a:ext cx="745090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Difficulty in training a model on all the detailed information in a Najm report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62333" y="7669699"/>
            <a:ext cx="1485952" cy="1487812"/>
          </a:xfrm>
          <a:custGeom>
            <a:avLst/>
            <a:gdLst/>
            <a:ahLst/>
            <a:cxnLst/>
            <a:rect r="r" b="b" t="t" l="l"/>
            <a:pathLst>
              <a:path h="1487812" w="1485952">
                <a:moveTo>
                  <a:pt x="0" y="0"/>
                </a:moveTo>
                <a:lnTo>
                  <a:pt x="1485952" y="0"/>
                </a:lnTo>
                <a:lnTo>
                  <a:pt x="1485952" y="1487812"/>
                </a:lnTo>
                <a:lnTo>
                  <a:pt x="0" y="1487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45367" y="7669699"/>
            <a:ext cx="1588601" cy="1588601"/>
          </a:xfrm>
          <a:custGeom>
            <a:avLst/>
            <a:gdLst/>
            <a:ahLst/>
            <a:cxnLst/>
            <a:rect r="r" b="b" t="t" l="l"/>
            <a:pathLst>
              <a:path h="1588601" w="1588601">
                <a:moveTo>
                  <a:pt x="0" y="0"/>
                </a:moveTo>
                <a:lnTo>
                  <a:pt x="1588601" y="0"/>
                </a:lnTo>
                <a:lnTo>
                  <a:pt x="1588601" y="1588601"/>
                </a:lnTo>
                <a:lnTo>
                  <a:pt x="0" y="1588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03114" y="2526369"/>
            <a:ext cx="4061709" cy="2707806"/>
          </a:xfrm>
          <a:custGeom>
            <a:avLst/>
            <a:gdLst/>
            <a:ahLst/>
            <a:cxnLst/>
            <a:rect r="r" b="b" t="t" l="l"/>
            <a:pathLst>
              <a:path h="2707806" w="4061709">
                <a:moveTo>
                  <a:pt x="0" y="0"/>
                </a:moveTo>
                <a:lnTo>
                  <a:pt x="4061709" y="0"/>
                </a:lnTo>
                <a:lnTo>
                  <a:pt x="4061709" y="2707806"/>
                </a:lnTo>
                <a:lnTo>
                  <a:pt x="0" y="270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11345" y="4375077"/>
            <a:ext cx="1394020" cy="1394020"/>
          </a:xfrm>
          <a:custGeom>
            <a:avLst/>
            <a:gdLst/>
            <a:ahLst/>
            <a:cxnLst/>
            <a:rect r="r" b="b" t="t" l="l"/>
            <a:pathLst>
              <a:path h="1394020" w="1394020">
                <a:moveTo>
                  <a:pt x="0" y="0"/>
                </a:moveTo>
                <a:lnTo>
                  <a:pt x="1394019" y="0"/>
                </a:lnTo>
                <a:lnTo>
                  <a:pt x="1394019" y="1394020"/>
                </a:lnTo>
                <a:lnTo>
                  <a:pt x="0" y="13940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05309" y="5769097"/>
            <a:ext cx="1734359" cy="1567427"/>
          </a:xfrm>
          <a:custGeom>
            <a:avLst/>
            <a:gdLst/>
            <a:ahLst/>
            <a:cxnLst/>
            <a:rect r="r" b="b" t="t" l="l"/>
            <a:pathLst>
              <a:path h="1567427" w="1734359">
                <a:moveTo>
                  <a:pt x="0" y="0"/>
                </a:moveTo>
                <a:lnTo>
                  <a:pt x="1734359" y="0"/>
                </a:lnTo>
                <a:lnTo>
                  <a:pt x="1734359" y="1567427"/>
                </a:lnTo>
                <a:lnTo>
                  <a:pt x="0" y="15674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6192" y="1979334"/>
            <a:ext cx="7774746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APPLICATION ON SCALE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9254" y="3766574"/>
            <a:ext cx="84235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Smart city traffic surveillance camera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9254" y="5711947"/>
            <a:ext cx="7318390" cy="48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373" indent="-30868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Integration with Emergency services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9254" y="4744832"/>
            <a:ext cx="5466968" cy="48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373" indent="-30868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Highways Between Cities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9254" y="6588491"/>
            <a:ext cx="5466968" cy="48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373" indent="-30868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Public Events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7727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5564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39283" y="4827626"/>
            <a:ext cx="4130321" cy="4032459"/>
            <a:chOff x="0" y="0"/>
            <a:chExt cx="5507095" cy="537661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5857" t="0" r="15857" b="0"/>
            <a:stretch>
              <a:fillRect/>
            </a:stretch>
          </p:blipFill>
          <p:spPr>
            <a:xfrm flipH="false" flipV="false">
              <a:off x="0" y="0"/>
              <a:ext cx="5507095" cy="537661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2228940"/>
            <a:ext cx="5088349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61526"/>
            <a:ext cx="777923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Driver Notification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49166"/>
            <a:ext cx="74158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 (Statistics of Accidents)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293727" y="1935587"/>
            <a:ext cx="5705565" cy="4509149"/>
            <a:chOff x="0" y="0"/>
            <a:chExt cx="7607419" cy="601219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10484" r="0" b="10484"/>
            <a:stretch>
              <a:fillRect/>
            </a:stretch>
          </p:blipFill>
          <p:spPr>
            <a:xfrm flipH="false" flipV="false">
              <a:off x="0" y="0"/>
              <a:ext cx="7607419" cy="6012199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028700" y="6140096"/>
            <a:ext cx="1002347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Fine tune the model on all the detailed information in a Najm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DAGShkMtOlU</dc:identifier>
  <dcterms:modified xsi:type="dcterms:W3CDTF">2011-08-01T06:04:30Z</dcterms:modified>
  <cp:revision>1</cp:revision>
  <dc:title>AI Based System For Real-Time Accident Severity Detection</dc:title>
</cp:coreProperties>
</file>